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6858000" cy="9906000" type="A4"/>
  <p:notesSz cx="9939338" cy="6807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F66FF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50" d="100"/>
          <a:sy n="50" d="100"/>
        </p:scale>
        <p:origin x="229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4FFAA-588E-4FE8-80AB-8677B6EA1D67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32903-A7B8-4FBE-85E3-C2B87B3CC0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88246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4FFAA-588E-4FE8-80AB-8677B6EA1D67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32903-A7B8-4FBE-85E3-C2B87B3CC0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4999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4FFAA-588E-4FE8-80AB-8677B6EA1D67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32903-A7B8-4FBE-85E3-C2B87B3CC0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541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4FFAA-588E-4FE8-80AB-8677B6EA1D67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32903-A7B8-4FBE-85E3-C2B87B3CC0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12645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4FFAA-588E-4FE8-80AB-8677B6EA1D67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32903-A7B8-4FBE-85E3-C2B87B3CC0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7842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4FFAA-588E-4FE8-80AB-8677B6EA1D67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32903-A7B8-4FBE-85E3-C2B87B3CC0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45703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4FFAA-588E-4FE8-80AB-8677B6EA1D67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32903-A7B8-4FBE-85E3-C2B87B3CC0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08436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4FFAA-588E-4FE8-80AB-8677B6EA1D67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32903-A7B8-4FBE-85E3-C2B87B3CC0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10773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4FFAA-588E-4FE8-80AB-8677B6EA1D67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32903-A7B8-4FBE-85E3-C2B87B3CC0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50339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4FFAA-588E-4FE8-80AB-8677B6EA1D67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32903-A7B8-4FBE-85E3-C2B87B3CC0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62693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4FFAA-588E-4FE8-80AB-8677B6EA1D67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32903-A7B8-4FBE-85E3-C2B87B3CC0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55704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54FFAA-588E-4FE8-80AB-8677B6EA1D67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232903-A7B8-4FBE-85E3-C2B87B3CC0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64609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96C812F1-52C3-D559-E751-7ED818F8BEB0}"/>
              </a:ext>
            </a:extLst>
          </p:cNvPr>
          <p:cNvSpPr/>
          <p:nvPr/>
        </p:nvSpPr>
        <p:spPr>
          <a:xfrm>
            <a:off x="-3139" y="0"/>
            <a:ext cx="6858000" cy="9906000"/>
          </a:xfrm>
          <a:prstGeom prst="rect">
            <a:avLst/>
          </a:prstGeom>
          <a:gradFill flip="none" rotWithShape="1">
            <a:gsLst>
              <a:gs pos="50000">
                <a:schemeClr val="bg1"/>
              </a:gs>
              <a:gs pos="100000">
                <a:schemeClr val="bg1"/>
              </a:gs>
              <a:gs pos="0">
                <a:srgbClr val="0070C0"/>
              </a:gs>
            </a:gsLst>
            <a:lin ang="16200000" scaled="1"/>
            <a:tileRect/>
          </a:gra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四角形: 角を丸くする 3">
            <a:extLst>
              <a:ext uri="{FF2B5EF4-FFF2-40B4-BE49-F238E27FC236}">
                <a16:creationId xmlns:a16="http://schemas.microsoft.com/office/drawing/2014/main" id="{B45EE058-0322-B7A7-2E42-754414449B29}"/>
              </a:ext>
            </a:extLst>
          </p:cNvPr>
          <p:cNvSpPr/>
          <p:nvPr/>
        </p:nvSpPr>
        <p:spPr>
          <a:xfrm>
            <a:off x="106421" y="319031"/>
            <a:ext cx="6651321" cy="872842"/>
          </a:xfrm>
          <a:prstGeom prst="roundRect">
            <a:avLst/>
          </a:prstGeom>
          <a:gradFill flip="none" rotWithShape="1">
            <a:gsLst>
              <a:gs pos="12000">
                <a:srgbClr val="0070C0"/>
              </a:gs>
              <a:gs pos="0">
                <a:schemeClr val="accent1">
                  <a:lumMod val="40000"/>
                  <a:lumOff val="60000"/>
                </a:schemeClr>
              </a:gs>
              <a:gs pos="88000">
                <a:srgbClr val="0070C0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26000" rtlCol="0" anchor="ctr"/>
          <a:lstStyle/>
          <a:p>
            <a:pPr algn="ctr">
              <a:spcBef>
                <a:spcPts val="1200"/>
              </a:spcBef>
            </a:pPr>
            <a:r>
              <a:rPr kumimoji="1" lang="ja-JP" altLang="en-US" sz="2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ラーケーションカード</a:t>
            </a:r>
            <a:endParaRPr kumimoji="1" lang="en-US" altLang="ja-JP" sz="2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A31E91CD-7A8B-D0B7-E367-6A2729C13556}"/>
              </a:ext>
            </a:extLst>
          </p:cNvPr>
          <p:cNvSpPr/>
          <p:nvPr/>
        </p:nvSpPr>
        <p:spPr>
          <a:xfrm>
            <a:off x="100201" y="1855300"/>
            <a:ext cx="6605399" cy="130005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96000" indent="-263525" algn="l">
              <a:spcBef>
                <a:spcPts val="600"/>
              </a:spcBef>
            </a:pPr>
            <a:r>
              <a:rPr kumimoji="1"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○　 愛知県内の公立学校（小学校</a:t>
            </a:r>
            <a:r>
              <a:rPr kumimoji="1" lang="ja-JP" altLang="en-US" sz="1400" spc="-3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、</a:t>
            </a:r>
            <a:r>
              <a:rPr kumimoji="1"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中学校</a:t>
            </a:r>
            <a:r>
              <a:rPr kumimoji="1" lang="ja-JP" altLang="en-US" sz="1400" spc="-3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、</a:t>
            </a:r>
            <a:r>
              <a:rPr kumimoji="1"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高等学校</a:t>
            </a:r>
            <a:r>
              <a:rPr kumimoji="1" lang="ja-JP" altLang="en-US" sz="1400" spc="-3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、</a:t>
            </a:r>
            <a:r>
              <a:rPr kumimoji="1"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特別支援学校）に通う</a:t>
            </a:r>
            <a:r>
              <a:rPr kumimoji="1" lang="ja-JP" altLang="en-US" sz="140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子供が、保護者等とともに、校外（家庭や地域）で、</a:t>
            </a:r>
            <a:r>
              <a:rPr kumimoji="1" lang="ja-JP" altLang="en-US" sz="1400" u="sng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体験や探究の学び・活動を、自ら考え、企画し、実行することができる日です</a:t>
            </a:r>
            <a:r>
              <a:rPr kumimoji="1"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</a:p>
          <a:p>
            <a:pPr marL="396000" indent="-263525" algn="l">
              <a:spcBef>
                <a:spcPts val="600"/>
              </a:spcBef>
            </a:pPr>
            <a:r>
              <a:rPr kumimoji="1" lang="en-US" altLang="ja-JP" sz="13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13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13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「</a:t>
            </a:r>
            <a:r>
              <a:rPr kumimoji="1" lang="ja-JP" altLang="en-US" sz="13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ラーケーション</a:t>
            </a:r>
            <a:r>
              <a:rPr kumimoji="1" lang="ja-JP" altLang="en-US" sz="13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」は</a:t>
            </a:r>
            <a:r>
              <a:rPr kumimoji="1" lang="ja-JP" altLang="en-US" sz="1300" spc="-15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、</a:t>
            </a:r>
            <a:r>
              <a:rPr kumimoji="1" lang="ja-JP" altLang="en-US" sz="1300" spc="-15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「</a:t>
            </a:r>
            <a:r>
              <a:rPr kumimoji="1" lang="ja-JP" altLang="en-US" sz="13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ラーニング</a:t>
            </a:r>
            <a:r>
              <a:rPr kumimoji="1" lang="ja-JP" altLang="en-US" sz="1300" spc="-15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</a:t>
            </a:r>
            <a:r>
              <a:rPr kumimoji="1" lang="en-US" altLang="ja-JP" sz="13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learning</a:t>
            </a:r>
            <a:r>
              <a:rPr kumimoji="1" lang="ja-JP" altLang="en-US" sz="1300" spc="-15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  <a:r>
              <a:rPr kumimoji="1" lang="en-US" altLang="ja-JP" sz="1300" spc="-15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 sz="13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学習</a:t>
            </a:r>
            <a:r>
              <a:rPr kumimoji="1" lang="en-US" altLang="ja-JP" sz="1300" spc="-15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r>
              <a:rPr kumimoji="1" lang="ja-JP" altLang="en-US" sz="1300" spc="-15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」</a:t>
            </a:r>
            <a:r>
              <a:rPr kumimoji="1" lang="ja-JP" altLang="en-US" sz="13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と</a:t>
            </a:r>
            <a:r>
              <a:rPr kumimoji="1" lang="ja-JP" altLang="en-US" sz="1300" spc="-15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「</a:t>
            </a:r>
            <a:r>
              <a:rPr kumimoji="1" lang="ja-JP" altLang="en-US" sz="13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バケーション</a:t>
            </a:r>
            <a:r>
              <a:rPr kumimoji="1" lang="ja-JP" altLang="en-US" sz="13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</a:t>
            </a:r>
            <a:r>
              <a:rPr kumimoji="1" lang="en-US" altLang="ja-JP" sz="13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vacation</a:t>
            </a:r>
            <a:r>
              <a:rPr kumimoji="1" lang="ja-JP" altLang="en-US" sz="1300" spc="-15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  <a:r>
              <a:rPr kumimoji="1" lang="en-US" altLang="ja-JP" sz="1300" spc="-15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 sz="13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休暇</a:t>
            </a:r>
            <a:r>
              <a:rPr kumimoji="1" lang="en-US" altLang="ja-JP" sz="1300" spc="-15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r>
              <a:rPr kumimoji="1" lang="ja-JP" altLang="en-US" sz="1300" spc="-15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」</a:t>
            </a:r>
            <a:r>
              <a:rPr kumimoji="1" lang="ja-JP" altLang="en-US" sz="13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を組み合わせた造語です。</a:t>
            </a:r>
            <a:endParaRPr kumimoji="1" lang="ja-JP" altLang="en-US" sz="1300" dirty="0"/>
          </a:p>
        </p:txBody>
      </p:sp>
      <p:sp>
        <p:nvSpPr>
          <p:cNvPr id="8" name="四角形: 角を丸くする 7">
            <a:extLst>
              <a:ext uri="{FF2B5EF4-FFF2-40B4-BE49-F238E27FC236}">
                <a16:creationId xmlns:a16="http://schemas.microsoft.com/office/drawing/2014/main" id="{48421AE0-23FD-728A-074B-07B224DB2405}"/>
              </a:ext>
            </a:extLst>
          </p:cNvPr>
          <p:cNvSpPr/>
          <p:nvPr/>
        </p:nvSpPr>
        <p:spPr>
          <a:xfrm>
            <a:off x="108331" y="3754320"/>
            <a:ext cx="6651321" cy="2945060"/>
          </a:xfrm>
          <a:prstGeom prst="roundRect">
            <a:avLst>
              <a:gd name="adj" fmla="val 5615"/>
            </a:avLst>
          </a:prstGeom>
          <a:solidFill>
            <a:srgbClr val="FFFFCC"/>
          </a:solidFill>
          <a:ln w="63500" cmpd="dbl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80000" rIns="108000" rtlCol="0" anchor="t" anchorCtr="0"/>
          <a:lstStyle/>
          <a:p>
            <a:pPr marL="288000">
              <a:lnSpc>
                <a:spcPts val="1300"/>
              </a:lnSpc>
              <a:spcBef>
                <a:spcPts val="600"/>
              </a:spcBef>
            </a:pPr>
            <a:r>
              <a:rPr kumimoji="1" lang="ja-JP" altLang="en-US" sz="1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確認できたら、□にチェックを入れましょう</a:t>
            </a:r>
            <a:endParaRPr kumimoji="1" lang="en-US" altLang="ja-JP" sz="16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288000" algn="ctr">
              <a:lnSpc>
                <a:spcPts val="1100"/>
              </a:lnSpc>
            </a:pPr>
            <a:endParaRPr kumimoji="1" lang="en-US" altLang="ja-JP" sz="14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288000">
              <a:lnSpc>
                <a:spcPts val="1300"/>
              </a:lnSpc>
              <a:spcBef>
                <a:spcPts val="600"/>
              </a:spcBef>
            </a:pPr>
            <a:r>
              <a:rPr kumimoji="1"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□　上記の「ラーケーションの日」の意義について理解しました。</a:t>
            </a:r>
            <a:endParaRPr kumimoji="1" lang="en-US" altLang="ja-JP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288000">
              <a:lnSpc>
                <a:spcPts val="600"/>
              </a:lnSpc>
            </a:pPr>
            <a:endParaRPr kumimoji="1" lang="en-US" altLang="ja-JP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288000">
              <a:lnSpc>
                <a:spcPts val="1300"/>
              </a:lnSpc>
              <a:spcBef>
                <a:spcPts val="600"/>
              </a:spcBef>
            </a:pPr>
            <a:r>
              <a:rPr kumimoji="1"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□　学校から指定された届け出方法で期限までに届け出ます。</a:t>
            </a:r>
            <a:endParaRPr kumimoji="1" lang="en-US" altLang="ja-JP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288000">
              <a:lnSpc>
                <a:spcPts val="600"/>
              </a:lnSpc>
            </a:pPr>
            <a:endParaRPr kumimoji="1" lang="en-US" altLang="ja-JP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288000">
              <a:lnSpc>
                <a:spcPts val="1300"/>
              </a:lnSpc>
              <a:spcBef>
                <a:spcPts val="600"/>
              </a:spcBef>
            </a:pPr>
            <a:r>
              <a:rPr kumimoji="1"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□　給食の取扱いについて確認をしました。</a:t>
            </a:r>
            <a:endParaRPr kumimoji="1" lang="en-US" altLang="ja-JP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288000">
              <a:lnSpc>
                <a:spcPts val="600"/>
              </a:lnSpc>
            </a:pPr>
            <a:endParaRPr kumimoji="1" lang="en-US" altLang="ja-JP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288000">
              <a:lnSpc>
                <a:spcPts val="1300"/>
              </a:lnSpc>
              <a:spcBef>
                <a:spcPts val="600"/>
              </a:spcBef>
            </a:pPr>
            <a:r>
              <a:rPr kumimoji="1"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□　「ラーケーションの日」の取得により、学校で受けられない授業の　　</a:t>
            </a:r>
            <a:endParaRPr kumimoji="1" lang="en-US" altLang="ja-JP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288000">
              <a:lnSpc>
                <a:spcPts val="1300"/>
              </a:lnSpc>
              <a:spcBef>
                <a:spcPts val="600"/>
              </a:spcBef>
            </a:pPr>
            <a:r>
              <a:rPr kumimoji="1"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内容は、家庭で自習をします。</a:t>
            </a:r>
            <a:endParaRPr kumimoji="1" lang="en-US" altLang="ja-JP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288000">
              <a:lnSpc>
                <a:spcPts val="600"/>
              </a:lnSpc>
            </a:pPr>
            <a:endParaRPr kumimoji="1" lang="ja-JP" altLang="en-US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288000" algn="l">
              <a:lnSpc>
                <a:spcPts val="1300"/>
              </a:lnSpc>
              <a:spcBef>
                <a:spcPts val="1200"/>
              </a:spcBef>
            </a:pPr>
            <a:r>
              <a:rPr kumimoji="1"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□　 「ラーケーションの日」を取るのは、（　　　）日目です。　　　　　　　　　</a:t>
            </a:r>
          </a:p>
          <a:p>
            <a:pPr marL="288000" algn="l">
              <a:lnSpc>
                <a:spcPts val="1000"/>
              </a:lnSpc>
              <a:spcBef>
                <a:spcPts val="600"/>
              </a:spcBef>
            </a:pPr>
            <a:r>
              <a:rPr kumimoji="1"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r>
              <a:rPr kumimoji="1" lang="en-US" altLang="ja-JP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「ラーケーションの</a:t>
            </a:r>
            <a:r>
              <a:rPr kumimoji="1" lang="ja-JP" altLang="en-US" sz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日」を取得</a:t>
            </a:r>
            <a:r>
              <a:rPr kumimoji="1"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できるのは</a:t>
            </a:r>
            <a:r>
              <a:rPr kumimoji="1" lang="ja-JP" altLang="en-US" sz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年に３日</a:t>
            </a:r>
            <a:r>
              <a:rPr kumimoji="1"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までです。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7E70139D-8D95-A33B-E42F-1435914C1B91}"/>
              </a:ext>
            </a:extLst>
          </p:cNvPr>
          <p:cNvSpPr/>
          <p:nvPr/>
        </p:nvSpPr>
        <p:spPr>
          <a:xfrm>
            <a:off x="111408" y="7353337"/>
            <a:ext cx="6651321" cy="246760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08000" rtlCol="0" anchor="t" anchorCtr="0"/>
          <a:lstStyle/>
          <a:p>
            <a:endParaRPr kumimoji="1" lang="en-US" altLang="ja-JP" sz="8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400" b="1" dirty="0">
                <a:solidFill>
                  <a:schemeClr val="tx1"/>
                </a:solidFill>
                <a:latin typeface="+mn-ea"/>
              </a:rPr>
              <a:t>・学</a:t>
            </a:r>
            <a:r>
              <a:rPr kumimoji="1" lang="ja-JP" altLang="en-US" sz="1400" b="1" spc="300" dirty="0">
                <a:solidFill>
                  <a:schemeClr val="tx1"/>
                </a:solidFill>
                <a:latin typeface="+mn-ea"/>
              </a:rPr>
              <a:t> </a:t>
            </a:r>
            <a:r>
              <a:rPr kumimoji="1" lang="ja-JP" altLang="en-US" sz="1400" b="1" dirty="0">
                <a:solidFill>
                  <a:schemeClr val="tx1"/>
                </a:solidFill>
                <a:latin typeface="+mn-ea"/>
              </a:rPr>
              <a:t>ぶ</a:t>
            </a:r>
            <a:r>
              <a:rPr kumimoji="1" lang="ja-JP" altLang="en-US" sz="1400" b="1" spc="300" dirty="0">
                <a:solidFill>
                  <a:schemeClr val="tx1"/>
                </a:solidFill>
                <a:latin typeface="+mn-ea"/>
              </a:rPr>
              <a:t> </a:t>
            </a:r>
            <a:r>
              <a:rPr kumimoji="1" lang="ja-JP" altLang="en-US" sz="1400" b="1" dirty="0">
                <a:solidFill>
                  <a:schemeClr val="tx1"/>
                </a:solidFill>
                <a:latin typeface="+mn-ea"/>
              </a:rPr>
              <a:t>日：</a:t>
            </a:r>
            <a:endParaRPr kumimoji="1" lang="en-US" altLang="ja-JP" sz="1400" b="1" dirty="0">
              <a:solidFill>
                <a:schemeClr val="tx1"/>
              </a:solidFill>
              <a:latin typeface="+mn-ea"/>
            </a:endParaRPr>
          </a:p>
          <a:p>
            <a:endParaRPr kumimoji="1" lang="en-US" altLang="ja-JP" sz="800" b="1" dirty="0">
              <a:solidFill>
                <a:schemeClr val="tx1"/>
              </a:solidFill>
              <a:latin typeface="+mn-ea"/>
            </a:endParaRPr>
          </a:p>
          <a:p>
            <a:r>
              <a:rPr kumimoji="1" lang="ja-JP" altLang="en-US" sz="1400" b="1" dirty="0">
                <a:solidFill>
                  <a:schemeClr val="tx1"/>
                </a:solidFill>
                <a:latin typeface="+mn-ea"/>
              </a:rPr>
              <a:t>・学ぶ場所：</a:t>
            </a:r>
            <a:endParaRPr kumimoji="1" lang="en-US" altLang="ja-JP" sz="1400" b="1" dirty="0">
              <a:solidFill>
                <a:schemeClr val="tx1"/>
              </a:solidFill>
              <a:latin typeface="+mn-ea"/>
            </a:endParaRPr>
          </a:p>
          <a:p>
            <a:endParaRPr kumimoji="1" lang="en-US" altLang="ja-JP" sz="800" b="1" dirty="0">
              <a:solidFill>
                <a:schemeClr val="tx1"/>
              </a:solidFill>
              <a:latin typeface="+mn-ea"/>
            </a:endParaRPr>
          </a:p>
          <a:p>
            <a:r>
              <a:rPr kumimoji="1" lang="ja-JP" altLang="en-US" sz="1400" b="1" dirty="0">
                <a:solidFill>
                  <a:schemeClr val="tx1"/>
                </a:solidFill>
                <a:latin typeface="+mn-ea"/>
              </a:rPr>
              <a:t>・学ぶこと：</a:t>
            </a: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4F9FB378-2733-9DC6-69A9-3991CB72CD55}"/>
              </a:ext>
            </a:extLst>
          </p:cNvPr>
          <p:cNvSpPr/>
          <p:nvPr/>
        </p:nvSpPr>
        <p:spPr>
          <a:xfrm>
            <a:off x="106421" y="1326398"/>
            <a:ext cx="6651321" cy="431010"/>
          </a:xfrm>
          <a:prstGeom prst="rect">
            <a:avLst/>
          </a:prstGeom>
          <a:solidFill>
            <a:schemeClr val="accent6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08000" bIns="36000" rtlCol="0" anchor="ctr"/>
          <a:lstStyle/>
          <a:p>
            <a:pPr marL="179388" indent="-179388" algn="l">
              <a:spcBef>
                <a:spcPts val="600"/>
              </a:spcBef>
            </a:pPr>
            <a:r>
              <a:rPr kumimoji="1" lang="ja-JP" altLang="en-US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■「ラーケーションの日」とは</a:t>
            </a:r>
            <a:endParaRPr kumimoji="1" lang="en-US" altLang="ja-JP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99824FD7-BD90-63DA-571B-4E0F8C9C138B}"/>
              </a:ext>
            </a:extLst>
          </p:cNvPr>
          <p:cNvSpPr/>
          <p:nvPr/>
        </p:nvSpPr>
        <p:spPr>
          <a:xfrm>
            <a:off x="100200" y="3168007"/>
            <a:ext cx="6651321" cy="431010"/>
          </a:xfrm>
          <a:prstGeom prst="rect">
            <a:avLst/>
          </a:prstGeom>
          <a:solidFill>
            <a:schemeClr val="accent6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08000" bIns="36000" rtlCol="0" anchor="ctr"/>
          <a:lstStyle/>
          <a:p>
            <a:pPr marL="179388" indent="-179388" algn="l">
              <a:spcBef>
                <a:spcPts val="600"/>
              </a:spcBef>
            </a:pPr>
            <a:r>
              <a:rPr kumimoji="1" lang="ja-JP" altLang="en-US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■取得する前に、以下について確認しよう</a:t>
            </a:r>
            <a:endParaRPr kumimoji="1" lang="en-US" altLang="ja-JP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4BCEE55D-A349-118D-4CB5-7B9A44295CC1}"/>
              </a:ext>
            </a:extLst>
          </p:cNvPr>
          <p:cNvSpPr/>
          <p:nvPr/>
        </p:nvSpPr>
        <p:spPr>
          <a:xfrm>
            <a:off x="108331" y="6883381"/>
            <a:ext cx="6651321" cy="371302"/>
          </a:xfrm>
          <a:prstGeom prst="rect">
            <a:avLst/>
          </a:prstGeom>
          <a:solidFill>
            <a:schemeClr val="accent6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08000" bIns="36000" rtlCol="0" anchor="ctr"/>
          <a:lstStyle/>
          <a:p>
            <a:pPr marL="179388" indent="-179388" algn="l">
              <a:spcBef>
                <a:spcPts val="600"/>
              </a:spcBef>
            </a:pPr>
            <a:r>
              <a:rPr kumimoji="1" lang="ja-JP" altLang="en-US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■どのような「ラーケーションの日」にするか、考えよう</a:t>
            </a:r>
            <a:endParaRPr kumimoji="1" lang="en-US" altLang="ja-JP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19" name="図 18" descr="テキスト が含まれている画像&#10;&#10;自動的に生成された説明">
            <a:extLst>
              <a:ext uri="{FF2B5EF4-FFF2-40B4-BE49-F238E27FC236}">
                <a16:creationId xmlns:a16="http://schemas.microsoft.com/office/drawing/2014/main" id="{A11D6989-8B54-278E-4A78-5BC69CC9904A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18" t="4875" r="9848" b="1"/>
          <a:stretch/>
        </p:blipFill>
        <p:spPr>
          <a:xfrm>
            <a:off x="5318837" y="8579383"/>
            <a:ext cx="1432684" cy="1226815"/>
          </a:xfrm>
          <a:prstGeom prst="rect">
            <a:avLst/>
          </a:prstGeom>
        </p:spPr>
      </p:pic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5CB92510-71A1-2EC8-7EFA-65B712DA712F}"/>
              </a:ext>
            </a:extLst>
          </p:cNvPr>
          <p:cNvSpPr/>
          <p:nvPr/>
        </p:nvSpPr>
        <p:spPr>
          <a:xfrm>
            <a:off x="54935" y="9023049"/>
            <a:ext cx="5728504" cy="79788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42913" indent="-263525" algn="l">
              <a:spcBef>
                <a:spcPts val="600"/>
              </a:spcBef>
            </a:pPr>
            <a:r>
              <a:rPr kumimoji="1" lang="ja-JP" altLang="en-US" sz="1300" b="1" dirty="0">
                <a:solidFill>
                  <a:schemeClr val="tx1"/>
                </a:solidFill>
              </a:rPr>
              <a:t>（　　　　　　）学校（　　）年（　　）組（　　）番</a:t>
            </a:r>
            <a:endParaRPr kumimoji="1" lang="en-US" altLang="ja-JP" sz="1300" b="1" dirty="0">
              <a:solidFill>
                <a:schemeClr val="tx1"/>
              </a:solidFill>
            </a:endParaRPr>
          </a:p>
          <a:p>
            <a:pPr marL="442913" indent="-263525" algn="l">
              <a:spcBef>
                <a:spcPts val="600"/>
              </a:spcBef>
            </a:pPr>
            <a:r>
              <a:rPr kumimoji="1" lang="ja-JP" altLang="en-US" sz="1300" b="1" dirty="0">
                <a:solidFill>
                  <a:schemeClr val="tx1"/>
                </a:solidFill>
              </a:rPr>
              <a:t>保護者氏名　</a:t>
            </a:r>
            <a:r>
              <a:rPr kumimoji="1" lang="ja-JP" altLang="en-US" sz="1300" b="1" u="sng" dirty="0">
                <a:solidFill>
                  <a:schemeClr val="tx1"/>
                </a:solidFill>
              </a:rPr>
              <a:t>　　　　　　　　</a:t>
            </a:r>
            <a:r>
              <a:rPr kumimoji="1" lang="ja-JP" altLang="en-US" sz="1300" b="1" dirty="0">
                <a:solidFill>
                  <a:schemeClr val="tx1"/>
                </a:solidFill>
              </a:rPr>
              <a:t>児童生徒氏名</a:t>
            </a:r>
            <a:r>
              <a:rPr kumimoji="1" lang="ja-JP" altLang="en-US" sz="1300" b="1" u="sng" dirty="0">
                <a:solidFill>
                  <a:schemeClr val="tx1"/>
                </a:solidFill>
              </a:rPr>
              <a:t>　　　　　　　　　　　 </a:t>
            </a:r>
            <a:r>
              <a:rPr kumimoji="1" lang="en-US" altLang="ja-JP" sz="1300" u="sng" dirty="0">
                <a:solidFill>
                  <a:schemeClr val="bg1"/>
                </a:solidFill>
              </a:rPr>
              <a:t>.</a:t>
            </a:r>
            <a:r>
              <a:rPr kumimoji="1" lang="ja-JP" altLang="en-US" sz="1300" dirty="0">
                <a:solidFill>
                  <a:schemeClr val="tx1"/>
                </a:solidFill>
              </a:rPr>
              <a:t>　　　</a:t>
            </a:r>
            <a:r>
              <a:rPr kumimoji="1" lang="ja-JP" altLang="en-US" sz="1300" u="sng" dirty="0">
                <a:solidFill>
                  <a:schemeClr val="tx1"/>
                </a:solidFill>
              </a:rPr>
              <a:t>　　　　</a:t>
            </a:r>
            <a:r>
              <a:rPr kumimoji="1" lang="ja-JP" altLang="en-US" sz="1300" dirty="0">
                <a:solidFill>
                  <a:schemeClr val="tx1"/>
                </a:solidFill>
              </a:rPr>
              <a:t>　　　　　　　　　　　</a:t>
            </a:r>
          </a:p>
        </p:txBody>
      </p:sp>
    </p:spTree>
    <p:extLst>
      <p:ext uri="{BB962C8B-B14F-4D97-AF65-F5344CB8AC3E}">
        <p14:creationId xmlns:p14="http://schemas.microsoft.com/office/powerpoint/2010/main" val="27814494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441</TotalTime>
  <Words>337</Words>
  <Application>Microsoft Office PowerPoint</Application>
  <PresentationFormat>A4 210 x 297 mm</PresentationFormat>
  <Paragraphs>27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メイリオ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水谷　政名</dc:creator>
  <cp:lastModifiedBy>Hish-Sy02</cp:lastModifiedBy>
  <cp:revision>17</cp:revision>
  <cp:lastPrinted>2023-06-14T23:38:11Z</cp:lastPrinted>
  <dcterms:created xsi:type="dcterms:W3CDTF">2023-04-06T02:00:02Z</dcterms:created>
  <dcterms:modified xsi:type="dcterms:W3CDTF">2024-03-28T04:52:17Z</dcterms:modified>
</cp:coreProperties>
</file>